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4642F-FF6F-4F0A-9974-EAD69F9E585D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243918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Презентация программы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«от рождения до школы»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7c2cf7fb5e5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928934"/>
            <a:ext cx="3262314" cy="3328580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Ранний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возраст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6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разделов по раннему возрасту (0‐2 года) отличается от остальных разделов Программы: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Возрастные особенности детей;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Примерный режим дня;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планирование;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деятельность;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работы.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Разделы Программы по остальным возрастным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группам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Структура разделов по остальным возрастам (2‐7 лет):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Возрастные особенности детей;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Организация жизни и воспитания детей: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Примерный режим дня;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планирование;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деятельность;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работы (по образовательным областям);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Планируемые промежуточные результаты освоения Программы.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229600" cy="121442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психолого‐педагогической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работы по образовательным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областям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Содержание </a:t>
            </a:r>
            <a:r>
              <a:rPr lang="ru-RU" sz="2400" dirty="0" err="1" smtClean="0"/>
              <a:t>психолого‐педагогической</a:t>
            </a:r>
            <a:r>
              <a:rPr lang="ru-RU" sz="2400" dirty="0" smtClean="0"/>
              <a:t> </a:t>
            </a:r>
            <a:r>
              <a:rPr lang="ru-RU" sz="2400" dirty="0"/>
              <a:t>работы ориентировано на разностороннее развитие детей с учетом их возрастных и индивидуальных особенностей по основным направлениям: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/>
              <a:t>Физическое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Социально‐личностное</a:t>
            </a:r>
            <a:r>
              <a:rPr lang="ru-RU" sz="2400" dirty="0"/>
              <a:t>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Познавательно‐речевое</a:t>
            </a:r>
            <a:r>
              <a:rPr lang="ru-RU" sz="2400" dirty="0"/>
              <a:t>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Художественно‐эстетическое</a:t>
            </a:r>
            <a:r>
              <a:rPr lang="ru-RU" sz="2400" dirty="0"/>
              <a:t> развитие.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Система мониторинга достижения детьми планируемых результатов освоения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Программы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7576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/>
              <a:t>В этом разделе изложены принципы мониторинга достижения детьми планируемых промежуточных и итоговых результатов освоения Программы. Диагностика по нашей программе разработаны Н</a:t>
            </a:r>
            <a:r>
              <a:rPr lang="ru-RU" sz="2200" dirty="0" smtClean="0"/>
              <a:t>. Е. </a:t>
            </a:r>
            <a:r>
              <a:rPr lang="ru-RU" sz="2200" dirty="0" err="1" smtClean="0"/>
              <a:t>Вераксой</a:t>
            </a:r>
            <a:r>
              <a:rPr lang="ru-RU" sz="2200" dirty="0" smtClean="0"/>
              <a:t> </a:t>
            </a:r>
            <a:r>
              <a:rPr lang="ru-RU" sz="2200" dirty="0"/>
              <a:t>и авторами программы.</a:t>
            </a:r>
          </a:p>
          <a:p>
            <a:pPr algn="just">
              <a:buNone/>
            </a:pPr>
            <a:r>
              <a:rPr lang="ru-RU" sz="2200" dirty="0"/>
              <a:t>В ряде стран ставиться вопрос о вреде диагностики, некоторые отказываются от ее проведения. Во всемирном докладе ЮНЕСКО заявлена преемственность и подготовка к школе без давления предметной подготовки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</a:t>
            </a:r>
            <a:r>
              <a:rPr lang="ru-RU" sz="31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психолого‐педагогической</a:t>
            </a:r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работы по образовательным </a:t>
            </a: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областям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/>
              <a:t>Задачи </a:t>
            </a:r>
            <a:r>
              <a:rPr lang="ru-RU" sz="1800" dirty="0" err="1"/>
              <a:t>психолого‐педагогической</a:t>
            </a:r>
            <a:r>
              <a:rPr lang="ru-RU" sz="1800" dirty="0"/>
              <a:t> работы по формированию физических, интеллектуальных и личностных качеств детей решаются интегрировано в ходе освоения всех образовательных областей:</a:t>
            </a:r>
          </a:p>
          <a:p>
            <a:pPr>
              <a:buNone/>
            </a:pPr>
            <a:r>
              <a:rPr lang="ru-RU" sz="1800" dirty="0"/>
              <a:t>Направление «Физическое развитие»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«Физическая культура»,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«Здоровье»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Социально‐личностное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«Безопасность»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«Социализация»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«Труд».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Познавательно‐речевое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«Познание»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«Коммуникация»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«Чтение художественной литературы»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Художественно‐эстетическое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«Художественное творчество»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«Музыка».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42984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с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родителями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57430"/>
            <a:ext cx="8229600" cy="28575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/>
              <a:t>Авторы Программы, признавая ценность семьи как уникального института воспитания и необходимость развития ответственных и плодотворных отношений с семьями воспитанников, выделяют в Программе работу с родителями в отдельный раздел, в котором эта работа рассматривается по образовательным отраслям.</a:t>
            </a:r>
          </a:p>
        </p:txBody>
      </p:sp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формы взаимодействия с семьей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Знакомство </a:t>
            </a:r>
            <a:r>
              <a:rPr lang="ru-RU" sz="1800" dirty="0"/>
              <a:t>с семьей: встречи-знакомства, посещение </a:t>
            </a:r>
            <a:r>
              <a:rPr lang="ru-RU" sz="1800" dirty="0" smtClean="0"/>
              <a:t>семей, анкетирование семей.</a:t>
            </a:r>
          </a:p>
          <a:p>
            <a:pPr algn="just">
              <a:buNone/>
            </a:pPr>
            <a:r>
              <a:rPr lang="ru-RU" sz="1800" dirty="0" smtClean="0"/>
              <a:t>Информирование </a:t>
            </a:r>
            <a:r>
              <a:rPr lang="ru-RU" sz="1800" dirty="0"/>
              <a:t>родителей о ходе образовательного процесса: дни открытых дверей, индивидуальные и групповые консультации, родительские собрания, оформление информационных стендов, организация выставок детского творчества, приглашение родителей на детские концерты и праздники, создание памяток, </a:t>
            </a:r>
            <a:r>
              <a:rPr lang="ru-RU" sz="1800" dirty="0" err="1"/>
              <a:t>интернет-журналов</a:t>
            </a:r>
            <a:r>
              <a:rPr lang="ru-RU" sz="1800" dirty="0"/>
              <a:t>, переписка по электронной почте</a:t>
            </a:r>
            <a:r>
              <a:rPr lang="ru-RU" sz="1800" dirty="0" smtClean="0"/>
              <a:t>.</a:t>
            </a:r>
          </a:p>
          <a:p>
            <a:pPr algn="just">
              <a:buNone/>
            </a:pPr>
            <a:r>
              <a:rPr lang="ru-RU" sz="1800" dirty="0" smtClean="0"/>
              <a:t> </a:t>
            </a:r>
            <a:r>
              <a:rPr lang="ru-RU" sz="1800" dirty="0"/>
              <a:t>Образование родителей: организация «материнской/отцовской школы», «</a:t>
            </a:r>
            <a:r>
              <a:rPr lang="ru-RU" sz="1800" dirty="0" err="1"/>
              <a:t>школы</a:t>
            </a:r>
            <a:r>
              <a:rPr lang="ru-RU" sz="1800" dirty="0"/>
              <a:t> для родителей» (лекции, семинары, семинары-практикумы), проведение мастер-классов, тренингов, создание библиотеки (</a:t>
            </a:r>
            <a:r>
              <a:rPr lang="ru-RU" sz="1800" dirty="0" err="1"/>
              <a:t>медиатеки</a:t>
            </a:r>
            <a:r>
              <a:rPr lang="ru-RU" sz="1800" dirty="0" smtClean="0"/>
              <a:t>).</a:t>
            </a:r>
          </a:p>
          <a:p>
            <a:pPr algn="just">
              <a:buNone/>
            </a:pPr>
            <a:r>
              <a:rPr lang="ru-RU" sz="1800" dirty="0" smtClean="0"/>
              <a:t>Совместная </a:t>
            </a:r>
            <a:r>
              <a:rPr lang="ru-RU" sz="1800" dirty="0"/>
              <a:t>деятельность: привлечение родителей к организации вечеров музыки и поэзии, гостиных, конкурсов, концертов семейного воскресного абонемента, маршрутов выходного дня (в театр, музей, библиотеку и пр.), семейных объединений (клуб, студия, секция), семейных праздников, прогулок, экскурсий, семейного театра, к участию в детской исследовательской и проектной деятельности.</a:t>
            </a:r>
          </a:p>
        </p:txBody>
      </p:sp>
    </p:spTree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направлений работы с семьей по образовательным областям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478632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u="sng" dirty="0"/>
              <a:t>Образовательная область «</a:t>
            </a:r>
            <a:r>
              <a:rPr lang="ru-RU" b="1" i="1" u="sng" dirty="0" smtClean="0"/>
              <a:t>Здоровье»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родителям, как образ жизни семьи воздействует на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родителей о факторах, влияющих на физическое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Рассказывать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действии негативных факторов (переохлаждение, перегревание,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перекармливание),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наносящих непоправимый вред здоровью малыша.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Помогать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родителям сохранять и укреплять физическое и психическое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родителей на совместное с ребенком чтение литературы, посвященной сохранению и укреплению здоровья, просмотр соответствующих художественных и мультипликационных фильмов.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родителей с оздоровительными мероприятиями, проводимыми в детском саду.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Разъяснять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важность посещения детьми секций, студий, ориентированных на оздоровление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«физическая </a:t>
            </a:r>
            <a:r>
              <a:rPr lang="ru-RU" sz="3800" b="1" i="1" u="sng" dirty="0" smtClean="0"/>
              <a:t>культура»</a:t>
            </a:r>
          </a:p>
          <a:p>
            <a:pPr>
              <a:buNone/>
            </a:pPr>
            <a:endParaRPr lang="ru-RU" sz="3800" b="1" i="1" u="sng" dirty="0" smtClean="0"/>
          </a:p>
          <a:p>
            <a:pPr>
              <a:buNone/>
            </a:pPr>
            <a:r>
              <a:rPr lang="ru-RU" sz="3400" dirty="0" smtClean="0"/>
              <a:t>Разъяснять </a:t>
            </a:r>
            <a:r>
              <a:rPr lang="ru-RU" sz="3400" dirty="0"/>
              <a:t>родителям (через оформление соответствующего раздела в «уголке для родителей», на родительских собраниях, в личных беседах, рекомендуя соответствующую литературу) необходимость создания в семье предпосылок для полноценного физического развития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Ориентировать </a:t>
            </a:r>
            <a:r>
              <a:rPr lang="ru-RU" sz="3400" dirty="0"/>
              <a:t>родителей на формирование у ребенка положительного отношения к физкультуре и спорту; привычки выполнять ежедневно утреннюю гимнастику </a:t>
            </a:r>
            <a:r>
              <a:rPr lang="ru-RU" sz="3400" dirty="0" smtClean="0"/>
              <a:t>совместными </a:t>
            </a:r>
            <a:r>
              <a:rPr lang="ru-RU" sz="3400" dirty="0"/>
              <a:t>подвижными играми, длительными прогулками в парк или лес; создание дома спортивного уголка; покупка ребенку спортивного </a:t>
            </a:r>
            <a:r>
              <a:rPr lang="ru-RU" sz="3400" dirty="0" smtClean="0"/>
              <a:t>инвентаря; </a:t>
            </a:r>
            <a:r>
              <a:rPr lang="ru-RU" sz="3400" dirty="0"/>
              <a:t>совместное чтение литературы, посвященной спорту; просмотр соответствующих художественных и мультипликационных </a:t>
            </a:r>
            <a:r>
              <a:rPr lang="ru-RU" sz="3400" dirty="0" smtClean="0"/>
              <a:t>фильмов.</a:t>
            </a:r>
          </a:p>
          <a:p>
            <a:pPr algn="just">
              <a:buNone/>
            </a:pPr>
            <a:r>
              <a:rPr lang="ru-RU" sz="3400" dirty="0" smtClean="0"/>
              <a:t>Информировать </a:t>
            </a:r>
            <a:r>
              <a:rPr lang="ru-RU" sz="3400" dirty="0"/>
              <a:t>родителей об актуальных задачах физического воспитания детей на разных возрастных этапах их развития, а также о возможностях детского сада в решении данных </a:t>
            </a:r>
            <a:r>
              <a:rPr lang="ru-RU" sz="3400" dirty="0" smtClean="0"/>
              <a:t>задач.</a:t>
            </a:r>
          </a:p>
          <a:p>
            <a:pPr algn="just">
              <a:buNone/>
            </a:pPr>
            <a:r>
              <a:rPr lang="ru-RU" sz="3400" dirty="0" smtClean="0"/>
              <a:t>Знакомить </a:t>
            </a:r>
            <a:r>
              <a:rPr lang="ru-RU" sz="3400" dirty="0"/>
              <a:t>с лучшим опытом физического воспитания дошкольников в семье и детском саду, демонстрирующим средства, формы и методы развития важных физических качеств, воспитания потребности в двигательной </a:t>
            </a:r>
            <a:r>
              <a:rPr lang="ru-RU" sz="3400" dirty="0" smtClean="0"/>
              <a:t>деятельности.</a:t>
            </a:r>
          </a:p>
          <a:p>
            <a:pPr algn="just">
              <a:buNone/>
            </a:pPr>
            <a:r>
              <a:rPr lang="ru-RU" sz="3400" dirty="0" smtClean="0"/>
              <a:t>Создавать </a:t>
            </a:r>
            <a:r>
              <a:rPr lang="ru-RU" sz="3400" dirty="0"/>
              <a:t>в детском саду условия для совместных с родителями занятий физической культурой и спортом, открывая разнообразные </a:t>
            </a:r>
            <a:r>
              <a:rPr lang="ru-RU" sz="3400" dirty="0" smtClean="0"/>
              <a:t>секции. </a:t>
            </a:r>
          </a:p>
          <a:p>
            <a:pPr algn="just">
              <a:buNone/>
            </a:pPr>
            <a:r>
              <a:rPr lang="ru-RU" sz="3400" dirty="0" smtClean="0"/>
              <a:t>Привлекать </a:t>
            </a:r>
            <a:r>
              <a:rPr lang="ru-RU" sz="3400" dirty="0"/>
              <a:t>родителей к участию в совместных с детьми физкультурных праздниках и других мероприятиях, организуемых в детском </a:t>
            </a:r>
            <a:r>
              <a:rPr lang="ru-RU" sz="3400" dirty="0" smtClean="0"/>
              <a:t>саду.</a:t>
            </a:r>
            <a:endParaRPr lang="ru-RU" sz="3400" dirty="0"/>
          </a:p>
        </p:txBody>
      </p:sp>
    </p:spTree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i="1" u="sng" dirty="0"/>
              <a:t>Образовательная область «Безопасность</a:t>
            </a:r>
            <a:r>
              <a:rPr lang="ru-RU" sz="4500" b="1" i="1" u="sng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родителям значение развития экологического сознания как условия всеобщей выживаемости природы, семьи, отельного человека, всего </a:t>
            </a:r>
            <a:r>
              <a:rPr lang="ru-RU" dirty="0" smtClean="0"/>
              <a:t>человечества.</a:t>
            </a:r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опасными для здоровья ребенка ситуациями, возникающими дома, на даче, на дороге, в лесу, у водоема, и способами поведения в них. Направлять внимание родителей на развитие у детей способности видеть, осознавать и избегать </a:t>
            </a:r>
            <a:r>
              <a:rPr lang="ru-RU" dirty="0" smtClean="0"/>
              <a:t>опасности,</a:t>
            </a:r>
          </a:p>
          <a:p>
            <a:pPr algn="just">
              <a:buNone/>
            </a:pPr>
            <a:r>
              <a:rPr lang="ru-RU" dirty="0" smtClean="0"/>
              <a:t>Информировать </a:t>
            </a:r>
            <a:r>
              <a:rPr lang="ru-RU" dirty="0"/>
              <a:t>родителей о необходимости создания благоприятных и безопасных условий пребывания детей на улице (соблюдать технику безопасности во время игр и развлечений на каруселях, на качелях, на горке, в песочнице, во время катания на велосипеде, во время отдыха у водоема и т.д.).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Рассказывать </a:t>
            </a:r>
            <a:r>
              <a:rPr lang="ru-RU" dirty="0"/>
              <a:t>о необходимости создания безопасных условий пребывания детей дома (не держать в доступных для них местах лекарства, предметы бытовой химии, электрические приборы; содержать в порядке электрические розетки; не оставлять детей без присмотра в комнате, где открыты окна и балконы и т.д.).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Информировать </a:t>
            </a:r>
            <a:r>
              <a:rPr lang="ru-RU" dirty="0"/>
              <a:t>родителей о том, что должны делать дети в случае непредвиденной ситуации (звать на помощь взрослых; называть свои фамилию и имя; при необходимости —фамилию, имя и отчество родителей, адрес и телефон; при необходимости звонить по телефонам экстренной помощи —«01», «02» и «03» и т. д</a:t>
            </a:r>
            <a:r>
              <a:rPr lang="ru-RU" dirty="0" smtClean="0"/>
              <a:t>.).</a:t>
            </a:r>
          </a:p>
          <a:p>
            <a:pPr algn="just">
              <a:buNone/>
            </a:pPr>
            <a:r>
              <a:rPr lang="ru-RU" dirty="0" smtClean="0"/>
              <a:t>Привлекать </a:t>
            </a:r>
            <a:r>
              <a:rPr lang="ru-RU" dirty="0"/>
              <a:t>родителей к активному отдыху с детьми, расширяющему границы жизни дошкольников и формирующему навыки безопасного поведения во время отдыха. Помогать родителям планировать выходные дни с детьми, обдумывая проблемные ситуации, стимулирующие формирование моделей позитивного поведения в разных жизненных ситуациях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Подчеркивать </a:t>
            </a:r>
            <a:r>
              <a:rPr lang="ru-RU" dirty="0"/>
              <a:t>роль взрослого в формировании поведения ребенка. Побуждать родителей на личном примере демонстрировать детям соблюдение правил безопасного поведения на </a:t>
            </a:r>
            <a:r>
              <a:rPr lang="ru-RU" dirty="0" smtClean="0"/>
              <a:t>дорогах.</a:t>
            </a:r>
          </a:p>
          <a:p>
            <a:pPr algn="just">
              <a:buNone/>
            </a:pPr>
            <a:r>
              <a:rPr lang="ru-RU" dirty="0" smtClean="0"/>
              <a:t>Ориентировать </a:t>
            </a:r>
            <a:r>
              <a:rPr lang="ru-RU" dirty="0"/>
              <a:t>родителей на совместное с ребенком чтение литературы, посвященной сохранению и укреплению здоровья, просмотр соответствующих художественных и мультипликационных </a:t>
            </a:r>
            <a:r>
              <a:rPr lang="ru-RU" dirty="0" smtClean="0"/>
              <a:t>фильмов.</a:t>
            </a:r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формами работы дошкольного учреждения по проблеме безопасности детей дошкольного возраста.</a:t>
            </a:r>
          </a:p>
        </p:txBody>
      </p:sp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368618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является инновационным общеобразовательным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программным документом для дошкольных учреждений, подготовленная с учетом новейших достижений науки и практики отечественного и зарубежного дошкольного образования.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соответствии с Федеральными государственными требованиями (ФГТ, Приказ № 655 от 23 ноября 2009 г.).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229600" cy="507209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«Социализация</a:t>
            </a:r>
            <a:r>
              <a:rPr lang="ru-RU" sz="3800" b="1" i="1" u="sng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достижениями и трудностями общественного воспитания в детском </a:t>
            </a:r>
            <a:r>
              <a:rPr lang="ru-RU" dirty="0" smtClean="0"/>
              <a:t>саду.</a:t>
            </a:r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родителям значение матери, отца, а также дедушек и бабушек, воспитателей, детей (сверстников, младших и старших детей) в развитии взаимодействия ребенка с социумом, понимания социальных норм поведения.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Подчеркивать </a:t>
            </a:r>
            <a:r>
              <a:rPr lang="ru-RU" dirty="0"/>
              <a:t>ценность каждого ребенка для общества вне зависимости от его индивидуальных особенностей и этнической </a:t>
            </a:r>
            <a:r>
              <a:rPr lang="ru-RU" dirty="0" smtClean="0"/>
              <a:t>принадлежности.</a:t>
            </a:r>
          </a:p>
          <a:p>
            <a:pPr algn="just">
              <a:buNone/>
            </a:pPr>
            <a:r>
              <a:rPr lang="ru-RU" dirty="0" smtClean="0"/>
              <a:t>Заинтересовывать </a:t>
            </a:r>
            <a:r>
              <a:rPr lang="ru-RU" dirty="0"/>
              <a:t>родителей в развитии игровой деятельности детей, обеспечивающей успешную социализацию, усвоение тендерного </a:t>
            </a:r>
            <a:r>
              <a:rPr lang="ru-RU" dirty="0" smtClean="0"/>
              <a:t>поведения.</a:t>
            </a:r>
          </a:p>
          <a:p>
            <a:pPr algn="just">
              <a:buNone/>
            </a:pPr>
            <a:r>
              <a:rPr lang="ru-RU" dirty="0" smtClean="0"/>
              <a:t>Помогать </a:t>
            </a:r>
            <a:r>
              <a:rPr lang="ru-RU" dirty="0"/>
              <a:t>родителям осознавать негативные последствия деструктивного общения в семье, исключающего родных для ребенка людей из контекста развития. Создавать у родителей мотивацию к сохранению семейных традиций и зарождению </a:t>
            </a:r>
            <a:r>
              <a:rPr lang="ru-RU" dirty="0" smtClean="0"/>
              <a:t>новых.</a:t>
            </a:r>
          </a:p>
          <a:p>
            <a:pPr algn="just">
              <a:buNone/>
            </a:pPr>
            <a:r>
              <a:rPr lang="ru-RU" dirty="0" smtClean="0"/>
              <a:t>Поддерживать </a:t>
            </a:r>
            <a:r>
              <a:rPr lang="ru-RU" dirty="0"/>
              <a:t>семью в выстраивании взаимодействия ребенка с незнакомыми взрослыми и детьми в детском саду (например, на этапе освоения новой предметно-развивающей среды детского сада, группы —при поступлении в детский сад, переходе в новую группу, смене воспитателей и других ситуациях), вне его (например, в ходе проектной деятельности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dirty="0" smtClean="0"/>
              <a:t>Привлекать </a:t>
            </a:r>
            <a:r>
              <a:rPr lang="ru-RU" dirty="0"/>
              <a:t>родителей к составлению соглашения о сотрудничестве, программы и плана взаимодействия семьи и детского сада в воспитании детей. Сопровождать и поддерживать семью в реализации воспитательных воздействий.</a:t>
            </a: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b="1" i="1" u="sng" dirty="0"/>
              <a:t>Образовательная область «</a:t>
            </a:r>
            <a:r>
              <a:rPr lang="ru-RU" sz="6400" b="1" i="1" u="sng" dirty="0" smtClean="0"/>
              <a:t>Труд»</a:t>
            </a:r>
            <a:r>
              <a:rPr lang="ru-RU" sz="3800" b="1" i="1" u="sng" dirty="0" smtClean="0"/>
              <a:t/>
            </a:r>
            <a:br>
              <a:rPr lang="ru-RU" sz="3800" b="1" i="1" u="sng" dirty="0" smtClean="0"/>
            </a:br>
            <a:endParaRPr lang="ru-RU" sz="3800" dirty="0" smtClean="0"/>
          </a:p>
          <a:p>
            <a:pPr algn="just">
              <a:buNone/>
            </a:pPr>
            <a:r>
              <a:rPr lang="ru-RU" sz="6400" dirty="0" smtClean="0"/>
              <a:t>Изучать </a:t>
            </a:r>
            <a:r>
              <a:rPr lang="ru-RU" sz="6400" dirty="0"/>
              <a:t>традиции трудового воспитания, сложившиеся и развивающиеся в семьях </a:t>
            </a:r>
            <a:r>
              <a:rPr lang="ru-RU" sz="6400" dirty="0" smtClean="0"/>
              <a:t>воспитанников.</a:t>
            </a:r>
          </a:p>
          <a:p>
            <a:pPr algn="just">
              <a:buNone/>
            </a:pPr>
            <a:r>
              <a:rPr lang="ru-RU" sz="6400" dirty="0" smtClean="0"/>
              <a:t>Знакомить </a:t>
            </a:r>
            <a:r>
              <a:rPr lang="ru-RU" sz="6400" dirty="0"/>
              <a:t>родителей с возможностями трудового воспитания в семье и детском саду; показывать необходимость навыков самообслуживания, помощи взрослым, наличия у ребенка домашних обязанностей. Знакомить с лучшим опытом семейного трудового воспитания посредством выставок, мастер-классов и других форм </a:t>
            </a:r>
            <a:r>
              <a:rPr lang="ru-RU" sz="6400" dirty="0" smtClean="0"/>
              <a:t>взаимодействия.</a:t>
            </a:r>
          </a:p>
          <a:p>
            <a:pPr algn="just">
              <a:buNone/>
            </a:pPr>
            <a:r>
              <a:rPr lang="ru-RU" sz="6400" dirty="0" smtClean="0"/>
              <a:t>Побуждать </a:t>
            </a:r>
            <a:r>
              <a:rPr lang="ru-RU" sz="6400" dirty="0"/>
              <a:t>близких взрослых знакомить детей с домашним и профессиональным трудом, показывать его результаты, обращать внимание на отношение членов семьи к труду. Развивать у родителей интерес к совместным с детьми проектам по изучению трудовых традиций, сложившихся в семье, а также родном городе (селе</a:t>
            </a:r>
            <a:r>
              <a:rPr lang="ru-RU" sz="6400" dirty="0" smtClean="0"/>
              <a:t>).</a:t>
            </a:r>
          </a:p>
          <a:p>
            <a:pPr algn="just">
              <a:buNone/>
            </a:pPr>
            <a:r>
              <a:rPr lang="ru-RU" sz="6400" dirty="0" smtClean="0"/>
              <a:t>Привлекать </a:t>
            </a:r>
            <a:r>
              <a:rPr lang="ru-RU" sz="6400" dirty="0"/>
              <a:t>внимание родителей к различным формам совместной с детьми трудовой деятельности в детском саду и дома, способствующей формированию взаимодействия взрослых с детьми, возникновению чувства единения, радости, гордости за результаты общего </a:t>
            </a:r>
            <a:r>
              <a:rPr lang="ru-RU" sz="6400" dirty="0" smtClean="0"/>
              <a:t>труда.</a:t>
            </a:r>
          </a:p>
          <a:p>
            <a:pPr algn="just">
              <a:buNone/>
            </a:pPr>
            <a:r>
              <a:rPr lang="ru-RU" sz="6400" dirty="0" smtClean="0"/>
              <a:t>Ориентировать </a:t>
            </a:r>
            <a:r>
              <a:rPr lang="ru-RU" sz="6400" dirty="0"/>
              <a:t>родителей на совместное с ребенком чтение литературы, посвященной различным профессиям, труду, просмотр соответствующих художественных и мультипликационных </a:t>
            </a:r>
            <a:r>
              <a:rPr lang="ru-RU" sz="6400" dirty="0" smtClean="0"/>
              <a:t>фильмов.</a:t>
            </a:r>
          </a:p>
          <a:p>
            <a:pPr algn="just">
              <a:buNone/>
            </a:pPr>
            <a:r>
              <a:rPr lang="ru-RU" sz="6400" dirty="0" smtClean="0"/>
              <a:t>Проводить </a:t>
            </a:r>
            <a:r>
              <a:rPr lang="ru-RU" sz="6400" dirty="0"/>
              <a:t>совместные с родителями конкурсы, акции по благоустройству и озеленению территории детского сада, ориентируясь на потребности и возможности детей и научно-обоснованные принципы и нормативы.</a:t>
            </a:r>
          </a:p>
        </p:txBody>
      </p:sp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</a:t>
            </a:r>
            <a:r>
              <a:rPr lang="ru-RU" sz="3800" b="1" i="1" u="sng" dirty="0" smtClean="0"/>
              <a:t>Познание»</a:t>
            </a:r>
            <a:br>
              <a:rPr lang="ru-RU" sz="3800" b="1" i="1" u="sng" dirty="0" smtClean="0"/>
            </a:br>
            <a:endParaRPr lang="ru-RU" sz="3800" dirty="0" smtClean="0"/>
          </a:p>
          <a:p>
            <a:pPr algn="just">
              <a:buNone/>
            </a:pPr>
            <a:r>
              <a:rPr lang="ru-RU" dirty="0" smtClean="0"/>
              <a:t>Обращать </a:t>
            </a:r>
            <a:r>
              <a:rPr lang="ru-RU" dirty="0"/>
              <a:t>внимание родителей на возможности </a:t>
            </a:r>
            <a:r>
              <a:rPr lang="ru-RU" dirty="0" smtClean="0"/>
              <a:t>интеллектуального  </a:t>
            </a:r>
            <a:r>
              <a:rPr lang="ru-RU" dirty="0"/>
              <a:t>развития ребенка в семье и детском </a:t>
            </a:r>
            <a:r>
              <a:rPr lang="ru-RU" dirty="0" smtClean="0"/>
              <a:t>саду.</a:t>
            </a:r>
          </a:p>
          <a:p>
            <a:pPr algn="just">
              <a:buNone/>
            </a:pPr>
            <a:r>
              <a:rPr lang="ru-RU" dirty="0" smtClean="0"/>
              <a:t>Ориентировать </a:t>
            </a:r>
            <a:r>
              <a:rPr lang="ru-RU" dirty="0"/>
              <a:t>родителей на развитие у ребенка потребности к познанию, общению со взрослыми и сверстниками. Обращать их внимание на ценность детских вопросов.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Побуждать </a:t>
            </a:r>
            <a:r>
              <a:rPr lang="ru-RU" dirty="0"/>
              <a:t>находить на них ответы посредством совместных с ребенком наблюдений, экспериментов, размышлений, чтения художественной и познавательной литературы, просмотра художественных, документальных </a:t>
            </a:r>
            <a:r>
              <a:rPr lang="ru-RU" dirty="0" smtClean="0"/>
              <a:t>видеофильмов.</a:t>
            </a:r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пользу прогулок и экскурсий для получения </a:t>
            </a:r>
            <a:r>
              <a:rPr lang="ru-RU" dirty="0" smtClean="0"/>
              <a:t>разнообразных </a:t>
            </a:r>
            <a:r>
              <a:rPr lang="ru-RU" dirty="0"/>
              <a:t>впечатлений, вызывающих положительные эмоции и ощущения (зрительные, слуховые, </a:t>
            </a:r>
            <a:r>
              <a:rPr lang="ru-RU" dirty="0" smtClean="0"/>
              <a:t>тактильные).</a:t>
            </a:r>
          </a:p>
          <a:p>
            <a:pPr algn="just">
              <a:buNone/>
            </a:pPr>
            <a:r>
              <a:rPr lang="ru-RU" dirty="0" smtClean="0"/>
              <a:t>Совместно </a:t>
            </a:r>
            <a:r>
              <a:rPr lang="ru-RU" dirty="0"/>
              <a:t>с родителями планировать, а также предлагать готовые маршруты выходного дня к историческим, памятным местам, местам отдыха горожан (сельчан).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совместной с детьми исследовательской, проектной и продуктивной деятельности в детском саду и дома, способствующей возникновению познавательной </a:t>
            </a:r>
            <a:r>
              <a:rPr lang="ru-RU" dirty="0" smtClean="0"/>
              <a:t>активности.</a:t>
            </a:r>
          </a:p>
          <a:p>
            <a:pPr algn="just">
              <a:buNone/>
            </a:pPr>
            <a:r>
              <a:rPr lang="ru-RU" dirty="0" smtClean="0"/>
              <a:t>Проводить </a:t>
            </a:r>
            <a:r>
              <a:rPr lang="ru-RU" dirty="0"/>
              <a:t>совместные с семьей конкурсы, игры-викторины.</a:t>
            </a:r>
          </a:p>
        </p:txBody>
      </p:sp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i="1" u="sng" dirty="0"/>
              <a:t>Образовательная область «</a:t>
            </a:r>
            <a:r>
              <a:rPr lang="ru-RU" b="1" i="1" u="sng" dirty="0" smtClean="0"/>
              <a:t>Коммуникация»</a:t>
            </a:r>
          </a:p>
          <a:p>
            <a:pPr algn="just">
              <a:buNone/>
            </a:pPr>
            <a:r>
              <a:rPr lang="ru-RU" sz="3800" dirty="0" smtClean="0"/>
              <a:t>Изучать </a:t>
            </a:r>
            <a:r>
              <a:rPr lang="ru-RU" sz="3800" dirty="0"/>
              <a:t>особенности общения взрослых с детьми в семье. Обращать внимание родителей на возможности развития коммуникативной сферы ребенка в семье и детском </a:t>
            </a:r>
            <a:r>
              <a:rPr lang="ru-RU" sz="3800" dirty="0" smtClean="0"/>
              <a:t>саду.</a:t>
            </a:r>
          </a:p>
          <a:p>
            <a:pPr algn="just">
              <a:buNone/>
            </a:pPr>
            <a:r>
              <a:rPr lang="ru-RU" sz="3800" dirty="0" smtClean="0"/>
              <a:t>Рекомендовать </a:t>
            </a:r>
            <a:r>
              <a:rPr lang="ru-RU" sz="3800" dirty="0"/>
              <a:t>родителям использовать каждую возможность для общения с ребенком, поводом для которого могут стать любые события и связанные с ними эмоциональные состояния, достижения и трудности ребенка в развитии взаимодействия с миром и </a:t>
            </a:r>
            <a:r>
              <a:rPr lang="ru-RU" sz="3800" dirty="0" smtClean="0"/>
              <a:t>др.</a:t>
            </a:r>
          </a:p>
          <a:p>
            <a:pPr algn="just">
              <a:buNone/>
            </a:pPr>
            <a:r>
              <a:rPr lang="ru-RU" sz="3800" dirty="0" smtClean="0"/>
              <a:t>Показывать </a:t>
            </a:r>
            <a:r>
              <a:rPr lang="ru-RU" sz="3800" dirty="0"/>
              <a:t>родителям ценность диалогического общения с ребенком, открывающего возможность для познания окружающего мира, обмена информацией и </a:t>
            </a:r>
            <a:r>
              <a:rPr lang="ru-RU" sz="3800" dirty="0" smtClean="0"/>
              <a:t>эмоциями.</a:t>
            </a:r>
          </a:p>
          <a:p>
            <a:pPr algn="just">
              <a:buNone/>
            </a:pPr>
            <a:r>
              <a:rPr lang="ru-RU" sz="3800" dirty="0" smtClean="0"/>
              <a:t>Развивать </a:t>
            </a:r>
            <a:r>
              <a:rPr lang="ru-RU" sz="3800" dirty="0"/>
              <a:t>у родителей навыки общения, используя семейные ассамблеи, коммуникативные тренинги и другие формы взаимодействия. Показывать значение доброго, теплого общения с ребенком, не допускающего грубости; демонстрировать ценность и уместность как делового, так и эмоционального общения. Побуждать родителей помогать ребенку устанавливать взаимоотношения со сверстниками, младшими детьми; подсказывать, как легче решить конфликтную (спорную) ситуацию</a:t>
            </a:r>
            <a:r>
              <a:rPr lang="ru-RU" sz="3800" dirty="0" smtClean="0"/>
              <a:t>..</a:t>
            </a:r>
          </a:p>
          <a:p>
            <a:pPr algn="just">
              <a:buNone/>
            </a:pPr>
            <a:r>
              <a:rPr lang="ru-RU" sz="3800" dirty="0" smtClean="0"/>
              <a:t>Привлекать </a:t>
            </a:r>
            <a:r>
              <a:rPr lang="ru-RU" sz="3800" dirty="0"/>
              <a:t>родителей к разнообразному по содержанию и формам сотрудничеству (участию в деятельности семейных и родительских клубов, ведению семейных календарей, подготовке концертных номеров (родители - ребенок) для родительских собраний, досугов детей), </a:t>
            </a:r>
            <a:r>
              <a:rPr lang="ru-RU" sz="3800" dirty="0" smtClean="0"/>
              <a:t>способствующему </a:t>
            </a:r>
            <a:r>
              <a:rPr lang="ru-RU" sz="3800" dirty="0"/>
              <a:t>развитию свободного общения взрослых с детьми в соответствии с познавательными потребностями дошкольников.</a:t>
            </a:r>
          </a:p>
        </p:txBody>
      </p:sp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329642" cy="628654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>Образовательная </a:t>
            </a:r>
            <a:r>
              <a:rPr lang="ru-RU" b="1" i="1" u="sng" dirty="0"/>
              <a:t>область «Чтение художественной </a:t>
            </a:r>
            <a:r>
              <a:rPr lang="ru-RU" b="1" i="1" u="sng" dirty="0" smtClean="0"/>
              <a:t>литературы»</a:t>
            </a:r>
          </a:p>
          <a:p>
            <a:pPr algn="just">
              <a:buNone/>
            </a:pPr>
            <a:endParaRPr lang="ru-RU" b="1" i="1" u="sng" dirty="0" smtClean="0"/>
          </a:p>
          <a:p>
            <a:pPr algn="just">
              <a:buNone/>
            </a:pPr>
            <a:r>
              <a:rPr lang="ru-RU" sz="3400" dirty="0" smtClean="0"/>
              <a:t>Показывать </a:t>
            </a:r>
            <a:r>
              <a:rPr lang="ru-RU" sz="3400" dirty="0"/>
              <a:t>родителям ценность домашнего чтения, выступающего способом развития пассивного и активного словаря ребенка, словесного </a:t>
            </a:r>
            <a:r>
              <a:rPr lang="ru-RU" sz="3400" dirty="0" smtClean="0"/>
              <a:t>творчества.</a:t>
            </a:r>
          </a:p>
          <a:p>
            <a:pPr algn="just">
              <a:buNone/>
            </a:pPr>
            <a:r>
              <a:rPr lang="ru-RU" sz="3400" dirty="0" smtClean="0"/>
              <a:t>Рекомендовать </a:t>
            </a:r>
            <a:r>
              <a:rPr lang="ru-RU" sz="3400" dirty="0"/>
              <a:t>родителям произведения, определяющие круг семейного чтения в 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соответствии </a:t>
            </a:r>
            <a:r>
              <a:rPr lang="ru-RU" sz="3400" dirty="0"/>
              <a:t>с возрастными и индивидуальными особенностями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Показывать </a:t>
            </a:r>
            <a:r>
              <a:rPr lang="ru-RU" sz="3400" dirty="0"/>
              <a:t>методы и приемы ознакомления ребенка с художественной литературой.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/>
              <a:t>Обращать внимание родителей на возможность развития интереса ребенка в ходе ознакомления с художественной литературой при организации семейных театров, вовлечения его в игровую деятельность, </a:t>
            </a:r>
            <a:r>
              <a:rPr lang="ru-RU" sz="3400" dirty="0" smtClean="0"/>
              <a:t>рисование.</a:t>
            </a:r>
          </a:p>
          <a:p>
            <a:pPr algn="just">
              <a:buNone/>
            </a:pPr>
            <a:r>
              <a:rPr lang="ru-RU" sz="3400" dirty="0" smtClean="0"/>
              <a:t>Ориентировать </a:t>
            </a:r>
            <a:r>
              <a:rPr lang="ru-RU" sz="3400" dirty="0"/>
              <a:t>родителей в выборе художественных и мультипликационных фильмов, направленных на развитие художественного вкуса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Совместно </a:t>
            </a:r>
            <a:r>
              <a:rPr lang="ru-RU" sz="3400" dirty="0"/>
              <a:t>с родителями проводить конкурсы, литературные гостиные и викторины, театральные мастерские, встречи с писателями, поэтами, работниками детской библиотеки, направленные на активное познание детьми литературного </a:t>
            </a:r>
            <a:r>
              <a:rPr lang="ru-RU" sz="3400" dirty="0" smtClean="0"/>
              <a:t>наследия.</a:t>
            </a:r>
          </a:p>
          <a:p>
            <a:pPr algn="just">
              <a:buNone/>
            </a:pPr>
            <a:r>
              <a:rPr lang="ru-RU" sz="3400" dirty="0" smtClean="0"/>
              <a:t>Поддерживать </a:t>
            </a:r>
            <a:r>
              <a:rPr lang="ru-RU" sz="3400" dirty="0"/>
              <a:t>контакты семьи с детской </a:t>
            </a:r>
            <a:r>
              <a:rPr lang="ru-RU" sz="3400" dirty="0" smtClean="0"/>
              <a:t>библиотекой.</a:t>
            </a:r>
          </a:p>
          <a:p>
            <a:pPr algn="just">
              <a:buNone/>
            </a:pPr>
            <a:r>
              <a:rPr lang="ru-RU" sz="3400" dirty="0" smtClean="0"/>
              <a:t>Привлекать </a:t>
            </a:r>
            <a:r>
              <a:rPr lang="ru-RU" sz="3400" dirty="0"/>
              <a:t>родителей к проектной деятельности (особенно на стадии оформления альбомов, газет, журналов, книг, проиллюстрированных вместе с детьми). Побуждать поддерживать детское сочинительство.</a:t>
            </a:r>
          </a:p>
        </p:txBody>
      </p:sp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/>
              <a:t>Образовательная область «Художественное </a:t>
            </a:r>
            <a:r>
              <a:rPr lang="ru-RU" b="1" i="1" u="sng" dirty="0" smtClean="0"/>
              <a:t>творчество»</a:t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dirty="0" smtClean="0"/>
              <a:t>На </a:t>
            </a:r>
            <a:r>
              <a:rPr lang="ru-RU" dirty="0"/>
              <a:t>примере лучших образцов семейного воспитания показывать родителям актуальность развития интереса к эстетической стороне окружающей действительности, раннего развития творческих способностей </a:t>
            </a:r>
            <a:r>
              <a:rPr lang="ru-RU" dirty="0" smtClean="0"/>
              <a:t>детей.</a:t>
            </a:r>
            <a:br>
              <a:rPr lang="ru-RU" dirty="0" smtClean="0"/>
            </a:br>
            <a:r>
              <a:rPr lang="ru-RU" dirty="0" smtClean="0"/>
              <a:t>Знакомить </a:t>
            </a:r>
            <a:r>
              <a:rPr lang="ru-RU" dirty="0"/>
              <a:t>с возможностями детского сада, а также близлежащих учреждений дополнительного образования и культуры в художественном воспитании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Поддерживать стремление родителей развивать </a:t>
            </a:r>
            <a:r>
              <a:rPr lang="ru-RU" dirty="0" smtClean="0"/>
              <a:t>художественную </a:t>
            </a:r>
            <a:r>
              <a:rPr lang="ru-RU" dirty="0"/>
              <a:t>деятельность детей в детском саду и дома; организовывать выставки семейного художественного творчества, выделяя творческие достижения взрослых 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активным формам совместной с детьми деятельности, </a:t>
            </a:r>
            <a:r>
              <a:rPr lang="ru-RU" dirty="0" smtClean="0"/>
              <a:t>способствующим </a:t>
            </a:r>
            <a:r>
              <a:rPr lang="ru-RU" dirty="0"/>
              <a:t>возникновению творческого вдохновения: занятиям в художественных студиях и мастерских (рисунка, живописи, скульптуры и пр.), творческим проектам, экскурсиям и прогулкам. Ориентировать родителей на совместное рассматривание зданий, декоративно-архитектурных элементов, привлекших внимание ребенка на прогулках и экскурсиях; показывать ценность общения по поводу увиденного и др.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Организовывать семейные посещения музея изобразительных искусств, выставочных залов, детской художественной галереи, мастерских художников и скульпторов.</a:t>
            </a:r>
          </a:p>
        </p:txBody>
      </p:sp>
    </p:spTree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/>
              <a:t>Образовательная область «Музыка»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Знакомить родителей с возможностями детского сада, а также близлежащих учреждений дополнительного образования и культуры в музыкальном воспитании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Раскрывать возможности музыки как средства благоприятного "воздействия на психическое здоровье ребенка. На примере лучших образцов семейного воспитания показывать родителям влияние семейного досуга (праздников, концертов, домашнего </a:t>
            </a:r>
            <a:r>
              <a:rPr lang="ru-RU" dirty="0" err="1"/>
              <a:t>музицирования</a:t>
            </a:r>
            <a:r>
              <a:rPr lang="ru-RU" dirty="0"/>
              <a:t> и др.) на развитие личности ребенка, детско-родительских отношений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разнообразным формам совместной музыкально-художественной деятельности с детьми в детском саду, способствующим возникновению ярких эмоций, творческого вдохновения, развитию общения (семейные праздники, концерты, занятия в театральной и вокальной студиях). Организовывать в детском саду встречи родителей и детей с музыкантами и композиторами, фестивали, музыкально-литературные вечера.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Информировать родителей о концертах профессиональных и самодеятельных коллективов, проходящих в учреждениях дополнительного образования и культуры.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Совместно с родителями планировать, а также предлагать готовые маршруты выходного дня в концертные залы, музыкальные театры, музеи музыкальных инструментов и пр.</a:t>
            </a:r>
          </a:p>
        </p:txBody>
      </p:sp>
    </p:spTree>
  </p:cSld>
  <p:clrMapOvr>
    <a:masterClrMapping/>
  </p:clrMapOvr>
  <p:transition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7c2cf7fb5e5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214554"/>
            <a:ext cx="4191008" cy="4276138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00013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Редакторы программы </a:t>
            </a: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«от рождения до школы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Николай Евгеньевич - доктор психологических наук, профессор, декан факультета дошкольной педагогики и психологии МГПУ.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Комарова Тамара Семеновна, доктор педагогических наук, профессор, заслуженный деятель науки РФ, заведующая кафедрой эстетического воспитания МГГУ им. М. А. Шолохова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Васильева Маргарита Александровна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Программы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пояснительная записка;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жизни и воспитания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содержательная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часть по возрастным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итоговые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освоения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мониторинга достижения детьми планируемых результатов освоения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коррекционная работа;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составлению перечня пособий.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Пояснительная записка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пояснительной записке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раскрываются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Принципы построения и ведущие цели Программы;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Содержание и структура Программы;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Рекомендации по написанию части Программы, формируемой участниками образовательного процесса;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Преемственность по отношению к «Программе воспитания и обучения в детском саду».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Принципы построения Программы: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развивающего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научной обоснованности и практической применимости,</a:t>
            </a: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Соответствует критериям полноты, необходимости 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достаточности;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Обеспечивает единство воспитательных, развивающих и обучающих целей и задач процесса образования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интеграции образовательных областей в соответствии с возрастными возможностями и особенностями детей,</a:t>
            </a: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Основывается на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комплексно‐тематическом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принципе построения образовательного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Предусматривает решение программных образовательных задач в совместной деятельности взрослого и детей и самостоятельной деятельности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дошкольников;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Предполагает построение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процесса на адекватных возрасту форм работы с детьми.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1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Ведущие цели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Программы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благоприятных условия для полноценного проживания ребенком дошкольного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 базовой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всестороннее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психических и физических качеств в соответствии с возрастными и индивидуальными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жизни в современности обществе, к обучению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безопасности жизнедеятельности дошкольника.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жизни и воспитания детей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592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Режим дня;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Предметно‐развивающая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образовательная среда;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Интеграция образовательных областей;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Формы работы с детьми;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воспитательно‐образовательного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процесса.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Содержательная часть Программы: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Содержательная часть Программы изложена по возрастным группам: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Первая группа детей раннего возраста (от рождения до года);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Вторая группа детей раннего возраста (от 1 года до 2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Первая младшая группа (от 2 до 3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Вторая младшая группа (от 3 до 4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Средняя группа (от 4 до 5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Старшая группа (от 5 до 6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Подготовительная к школе группа (от 6 до 7 лет).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1938</Words>
  <Application>Microsoft Office PowerPoint</Application>
  <PresentationFormat>Экран (4:3)</PresentationFormat>
  <Paragraphs>171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Georgia</vt:lpstr>
      <vt:lpstr>Times New Roman</vt:lpstr>
      <vt:lpstr>Wingdings</vt:lpstr>
      <vt:lpstr>Тема Office</vt:lpstr>
      <vt:lpstr> Презентация программы «от рождения до школы»</vt:lpstr>
      <vt:lpstr>Программа</vt:lpstr>
      <vt:lpstr>Редакторы программы  «от рождения до школы» </vt:lpstr>
      <vt:lpstr>Структура Программы </vt:lpstr>
      <vt:lpstr>Пояснительная записка </vt:lpstr>
      <vt:lpstr>Принципы построения Программы: </vt:lpstr>
      <vt:lpstr>Ведущие цели Программы: </vt:lpstr>
      <vt:lpstr>Организация жизни и воспитания детей</vt:lpstr>
      <vt:lpstr>Содержательная часть Программы: </vt:lpstr>
      <vt:lpstr>Ранний возраст </vt:lpstr>
      <vt:lpstr>Разделы Программы по остальным возрастным группам </vt:lpstr>
      <vt:lpstr>Содержание психолого‐педагогической работы по образовательным областям </vt:lpstr>
      <vt:lpstr>Система мониторинга достижения детьми планируемых результатов освоения Программы </vt:lpstr>
      <vt:lpstr>Содержание психолого‐педагогической работы по образовательным областям </vt:lpstr>
      <vt:lpstr>Работа с родителями </vt:lpstr>
      <vt:lpstr>Основные формы взаимодействия с семьей</vt:lpstr>
      <vt:lpstr>Содержание направлений работы с семьей по образовательным областям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 РОЖДЕНИЯ ДО ШКОЛЫ»</dc:title>
  <dc:creator>Владелец</dc:creator>
  <cp:lastModifiedBy>01</cp:lastModifiedBy>
  <cp:revision>20</cp:revision>
  <dcterms:created xsi:type="dcterms:W3CDTF">2014-05-19T17:45:20Z</dcterms:created>
  <dcterms:modified xsi:type="dcterms:W3CDTF">2019-05-16T11:07:19Z</dcterms:modified>
</cp:coreProperties>
</file>